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2"/>
  </p:notesMasterIdLst>
  <p:sldIdLst>
    <p:sldId id="256" r:id="rId2"/>
    <p:sldId id="257" r:id="rId3"/>
    <p:sldId id="258" r:id="rId4"/>
    <p:sldId id="262" r:id="rId5"/>
    <p:sldId id="259" r:id="rId6"/>
    <p:sldId id="261" r:id="rId7"/>
    <p:sldId id="263" r:id="rId8"/>
    <p:sldId id="264" r:id="rId9"/>
    <p:sldId id="266"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snapToGrid="0">
      <p:cViewPr>
        <p:scale>
          <a:sx n="80" d="100"/>
          <a:sy n="80" d="100"/>
        </p:scale>
        <p:origin x="24" y="1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19CB0D-9CB4-4DB7-A9BB-5292C82AFA92}"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102BBD5F-A044-4467-A3F0-23041E00B247}">
      <dgm:prSet phldrT="[Text]"/>
      <dgm:spPr/>
      <dgm:t>
        <a:bodyPr/>
        <a:lstStyle/>
        <a:p>
          <a:r>
            <a:rPr lang="en-US" dirty="0" smtClean="0"/>
            <a:t>Belief</a:t>
          </a:r>
          <a:endParaRPr lang="en-US" dirty="0"/>
        </a:p>
      </dgm:t>
    </dgm:pt>
    <dgm:pt modelId="{CDA1EA2B-4D7A-43B6-ACFA-3CA730A32788}" type="parTrans" cxnId="{67EDC610-9A81-4095-B3B2-DAA54C26CCD2}">
      <dgm:prSet/>
      <dgm:spPr/>
      <dgm:t>
        <a:bodyPr/>
        <a:lstStyle/>
        <a:p>
          <a:endParaRPr lang="en-US"/>
        </a:p>
      </dgm:t>
    </dgm:pt>
    <dgm:pt modelId="{A7E56A8F-322D-48E2-BCD7-53284F63E550}" type="sibTrans" cxnId="{67EDC610-9A81-4095-B3B2-DAA54C26CCD2}">
      <dgm:prSet/>
      <dgm:spPr/>
      <dgm:t>
        <a:bodyPr/>
        <a:lstStyle/>
        <a:p>
          <a:endParaRPr lang="en-US"/>
        </a:p>
      </dgm:t>
    </dgm:pt>
    <dgm:pt modelId="{20ADB0C0-1150-430B-B3B8-6670AAC79FFA}">
      <dgm:prSet phldrT="[Text]"/>
      <dgm:spPr/>
      <dgm:t>
        <a:bodyPr/>
        <a:lstStyle/>
        <a:p>
          <a:r>
            <a:rPr lang="en-US" dirty="0" smtClean="0"/>
            <a:t>Relationship</a:t>
          </a:r>
          <a:endParaRPr lang="en-US" dirty="0"/>
        </a:p>
      </dgm:t>
    </dgm:pt>
    <dgm:pt modelId="{66214789-AEC8-442D-B956-F7F526446C1F}" type="parTrans" cxnId="{1A8BCA14-F294-4257-8BF5-6AA26E29E617}">
      <dgm:prSet/>
      <dgm:spPr/>
      <dgm:t>
        <a:bodyPr/>
        <a:lstStyle/>
        <a:p>
          <a:endParaRPr lang="en-US"/>
        </a:p>
      </dgm:t>
    </dgm:pt>
    <dgm:pt modelId="{18EC8878-DAAB-4363-84A6-0169C7E0B903}" type="sibTrans" cxnId="{1A8BCA14-F294-4257-8BF5-6AA26E29E617}">
      <dgm:prSet/>
      <dgm:spPr/>
      <dgm:t>
        <a:bodyPr/>
        <a:lstStyle/>
        <a:p>
          <a:endParaRPr lang="en-US"/>
        </a:p>
      </dgm:t>
    </dgm:pt>
    <dgm:pt modelId="{B9832049-105A-430A-ACEB-522C9497DD4B}">
      <dgm:prSet phldrT="[Text]"/>
      <dgm:spPr/>
      <dgm:t>
        <a:bodyPr/>
        <a:lstStyle/>
        <a:p>
          <a:r>
            <a:rPr lang="en-US" dirty="0" smtClean="0"/>
            <a:t>Conviction</a:t>
          </a:r>
          <a:endParaRPr lang="en-US" dirty="0"/>
        </a:p>
      </dgm:t>
    </dgm:pt>
    <dgm:pt modelId="{ACC9C5A3-05D3-48D3-8DCC-BBB9F23D7406}" type="parTrans" cxnId="{8D118388-F4C1-4170-B39E-A093B3E965FE}">
      <dgm:prSet/>
      <dgm:spPr/>
      <dgm:t>
        <a:bodyPr/>
        <a:lstStyle/>
        <a:p>
          <a:endParaRPr lang="en-US"/>
        </a:p>
      </dgm:t>
    </dgm:pt>
    <dgm:pt modelId="{95FCFA20-44FA-4B55-84F4-1AE540575413}" type="sibTrans" cxnId="{8D118388-F4C1-4170-B39E-A093B3E965FE}">
      <dgm:prSet/>
      <dgm:spPr/>
      <dgm:t>
        <a:bodyPr/>
        <a:lstStyle/>
        <a:p>
          <a:endParaRPr lang="en-US"/>
        </a:p>
      </dgm:t>
    </dgm:pt>
    <dgm:pt modelId="{D74A7304-A92A-4AAB-A090-32F9AF8A48F8}">
      <dgm:prSet phldrT="[Text]"/>
      <dgm:spPr/>
      <dgm:t>
        <a:bodyPr/>
        <a:lstStyle/>
        <a:p>
          <a:r>
            <a:rPr lang="en-US" dirty="0" smtClean="0"/>
            <a:t>Mystery</a:t>
          </a:r>
          <a:endParaRPr lang="en-US" dirty="0"/>
        </a:p>
      </dgm:t>
    </dgm:pt>
    <dgm:pt modelId="{F5AC6212-02A8-4DA6-BDF0-421CC3FA32DF}" type="parTrans" cxnId="{B20A3399-9FE9-4B4A-AB67-D9B4DBF7A255}">
      <dgm:prSet/>
      <dgm:spPr/>
      <dgm:t>
        <a:bodyPr/>
        <a:lstStyle/>
        <a:p>
          <a:endParaRPr lang="en-US"/>
        </a:p>
      </dgm:t>
    </dgm:pt>
    <dgm:pt modelId="{3386A879-163A-40CC-8D72-E89D5B3AD36A}" type="sibTrans" cxnId="{B20A3399-9FE9-4B4A-AB67-D9B4DBF7A255}">
      <dgm:prSet/>
      <dgm:spPr/>
      <dgm:t>
        <a:bodyPr/>
        <a:lstStyle/>
        <a:p>
          <a:endParaRPr lang="en-US"/>
        </a:p>
      </dgm:t>
    </dgm:pt>
    <dgm:pt modelId="{383F9183-12E1-4DAC-A06A-E85A902AD863}" type="pres">
      <dgm:prSet presAssocID="{9719CB0D-9CB4-4DB7-A9BB-5292C82AFA92}" presName="diagram" presStyleCnt="0">
        <dgm:presLayoutVars>
          <dgm:dir/>
          <dgm:resizeHandles val="exact"/>
        </dgm:presLayoutVars>
      </dgm:prSet>
      <dgm:spPr/>
    </dgm:pt>
    <dgm:pt modelId="{A1969AB4-0352-4F36-A2D4-4C1BAF46EFF1}" type="pres">
      <dgm:prSet presAssocID="{102BBD5F-A044-4467-A3F0-23041E00B247}" presName="node" presStyleLbl="node1" presStyleIdx="0" presStyleCnt="4">
        <dgm:presLayoutVars>
          <dgm:bulletEnabled val="1"/>
        </dgm:presLayoutVars>
      </dgm:prSet>
      <dgm:spPr/>
    </dgm:pt>
    <dgm:pt modelId="{B5DC47AD-BC05-4972-BF40-E8C5FA202573}" type="pres">
      <dgm:prSet presAssocID="{A7E56A8F-322D-48E2-BCD7-53284F63E550}" presName="sibTrans" presStyleCnt="0"/>
      <dgm:spPr/>
    </dgm:pt>
    <dgm:pt modelId="{74EEC349-5A4A-4C88-B145-E4BFB02BDE10}" type="pres">
      <dgm:prSet presAssocID="{20ADB0C0-1150-430B-B3B8-6670AAC79FFA}" presName="node" presStyleLbl="node1" presStyleIdx="1" presStyleCnt="4">
        <dgm:presLayoutVars>
          <dgm:bulletEnabled val="1"/>
        </dgm:presLayoutVars>
      </dgm:prSet>
      <dgm:spPr/>
      <dgm:t>
        <a:bodyPr/>
        <a:lstStyle/>
        <a:p>
          <a:endParaRPr lang="en-US"/>
        </a:p>
      </dgm:t>
    </dgm:pt>
    <dgm:pt modelId="{45D9450D-B327-4629-86F7-225F44DC4B20}" type="pres">
      <dgm:prSet presAssocID="{18EC8878-DAAB-4363-84A6-0169C7E0B903}" presName="sibTrans" presStyleCnt="0"/>
      <dgm:spPr/>
    </dgm:pt>
    <dgm:pt modelId="{19091E57-F4B8-41E1-9859-033FCE99898F}" type="pres">
      <dgm:prSet presAssocID="{B9832049-105A-430A-ACEB-522C9497DD4B}" presName="node" presStyleLbl="node1" presStyleIdx="2" presStyleCnt="4">
        <dgm:presLayoutVars>
          <dgm:bulletEnabled val="1"/>
        </dgm:presLayoutVars>
      </dgm:prSet>
      <dgm:spPr/>
    </dgm:pt>
    <dgm:pt modelId="{5E77859E-C8F9-4133-BEEA-B2418630C2B7}" type="pres">
      <dgm:prSet presAssocID="{95FCFA20-44FA-4B55-84F4-1AE540575413}" presName="sibTrans" presStyleCnt="0"/>
      <dgm:spPr/>
    </dgm:pt>
    <dgm:pt modelId="{9AC69232-4E0B-4EBA-A1BD-57025BA79FD0}" type="pres">
      <dgm:prSet presAssocID="{D74A7304-A92A-4AAB-A090-32F9AF8A48F8}" presName="node" presStyleLbl="node1" presStyleIdx="3" presStyleCnt="4">
        <dgm:presLayoutVars>
          <dgm:bulletEnabled val="1"/>
        </dgm:presLayoutVars>
      </dgm:prSet>
      <dgm:spPr/>
    </dgm:pt>
  </dgm:ptLst>
  <dgm:cxnLst>
    <dgm:cxn modelId="{1A8BCA14-F294-4257-8BF5-6AA26E29E617}" srcId="{9719CB0D-9CB4-4DB7-A9BB-5292C82AFA92}" destId="{20ADB0C0-1150-430B-B3B8-6670AAC79FFA}" srcOrd="1" destOrd="0" parTransId="{66214789-AEC8-442D-B956-F7F526446C1F}" sibTransId="{18EC8878-DAAB-4363-84A6-0169C7E0B903}"/>
    <dgm:cxn modelId="{67EDC610-9A81-4095-B3B2-DAA54C26CCD2}" srcId="{9719CB0D-9CB4-4DB7-A9BB-5292C82AFA92}" destId="{102BBD5F-A044-4467-A3F0-23041E00B247}" srcOrd="0" destOrd="0" parTransId="{CDA1EA2B-4D7A-43B6-ACFA-3CA730A32788}" sibTransId="{A7E56A8F-322D-48E2-BCD7-53284F63E550}"/>
    <dgm:cxn modelId="{8D118388-F4C1-4170-B39E-A093B3E965FE}" srcId="{9719CB0D-9CB4-4DB7-A9BB-5292C82AFA92}" destId="{B9832049-105A-430A-ACEB-522C9497DD4B}" srcOrd="2" destOrd="0" parTransId="{ACC9C5A3-05D3-48D3-8DCC-BBB9F23D7406}" sibTransId="{95FCFA20-44FA-4B55-84F4-1AE540575413}"/>
    <dgm:cxn modelId="{AFABA016-7829-4265-A748-80202376FEBD}" type="presOf" srcId="{B9832049-105A-430A-ACEB-522C9497DD4B}" destId="{19091E57-F4B8-41E1-9859-033FCE99898F}" srcOrd="0" destOrd="0" presId="urn:microsoft.com/office/officeart/2005/8/layout/default"/>
    <dgm:cxn modelId="{B20A3399-9FE9-4B4A-AB67-D9B4DBF7A255}" srcId="{9719CB0D-9CB4-4DB7-A9BB-5292C82AFA92}" destId="{D74A7304-A92A-4AAB-A090-32F9AF8A48F8}" srcOrd="3" destOrd="0" parTransId="{F5AC6212-02A8-4DA6-BDF0-421CC3FA32DF}" sibTransId="{3386A879-163A-40CC-8D72-E89D5B3AD36A}"/>
    <dgm:cxn modelId="{61BA0337-45EA-4E5B-8AFE-2CB29E0EA9F5}" type="presOf" srcId="{20ADB0C0-1150-430B-B3B8-6670AAC79FFA}" destId="{74EEC349-5A4A-4C88-B145-E4BFB02BDE10}" srcOrd="0" destOrd="0" presId="urn:microsoft.com/office/officeart/2005/8/layout/default"/>
    <dgm:cxn modelId="{7F9D1B38-607E-4BC4-8346-2FA753DCE5DC}" type="presOf" srcId="{9719CB0D-9CB4-4DB7-A9BB-5292C82AFA92}" destId="{383F9183-12E1-4DAC-A06A-E85A902AD863}" srcOrd="0" destOrd="0" presId="urn:microsoft.com/office/officeart/2005/8/layout/default"/>
    <dgm:cxn modelId="{D3B610C5-9E8A-44A2-B371-6625597D9D37}" type="presOf" srcId="{D74A7304-A92A-4AAB-A090-32F9AF8A48F8}" destId="{9AC69232-4E0B-4EBA-A1BD-57025BA79FD0}" srcOrd="0" destOrd="0" presId="urn:microsoft.com/office/officeart/2005/8/layout/default"/>
    <dgm:cxn modelId="{C635086C-7C75-44E6-9D42-819515BC53F1}" type="presOf" srcId="{102BBD5F-A044-4467-A3F0-23041E00B247}" destId="{A1969AB4-0352-4F36-A2D4-4C1BAF46EFF1}" srcOrd="0" destOrd="0" presId="urn:microsoft.com/office/officeart/2005/8/layout/default"/>
    <dgm:cxn modelId="{5419B60F-D420-4806-BF94-741BF79BE69D}" type="presParOf" srcId="{383F9183-12E1-4DAC-A06A-E85A902AD863}" destId="{A1969AB4-0352-4F36-A2D4-4C1BAF46EFF1}" srcOrd="0" destOrd="0" presId="urn:microsoft.com/office/officeart/2005/8/layout/default"/>
    <dgm:cxn modelId="{330FD99B-EBA9-4E38-80CD-606539CCC17F}" type="presParOf" srcId="{383F9183-12E1-4DAC-A06A-E85A902AD863}" destId="{B5DC47AD-BC05-4972-BF40-E8C5FA202573}" srcOrd="1" destOrd="0" presId="urn:microsoft.com/office/officeart/2005/8/layout/default"/>
    <dgm:cxn modelId="{545C4C69-37ED-47DC-AE85-6BE3A4643DFD}" type="presParOf" srcId="{383F9183-12E1-4DAC-A06A-E85A902AD863}" destId="{74EEC349-5A4A-4C88-B145-E4BFB02BDE10}" srcOrd="2" destOrd="0" presId="urn:microsoft.com/office/officeart/2005/8/layout/default"/>
    <dgm:cxn modelId="{5F0C7F86-5E18-40B9-81D9-B964FA508B3B}" type="presParOf" srcId="{383F9183-12E1-4DAC-A06A-E85A902AD863}" destId="{45D9450D-B327-4629-86F7-225F44DC4B20}" srcOrd="3" destOrd="0" presId="urn:microsoft.com/office/officeart/2005/8/layout/default"/>
    <dgm:cxn modelId="{E7C6A77F-7130-454E-B9B2-BBD8EF1A8000}" type="presParOf" srcId="{383F9183-12E1-4DAC-A06A-E85A902AD863}" destId="{19091E57-F4B8-41E1-9859-033FCE99898F}" srcOrd="4" destOrd="0" presId="urn:microsoft.com/office/officeart/2005/8/layout/default"/>
    <dgm:cxn modelId="{98CA91F5-DEF7-4512-913B-FE77F35C7758}" type="presParOf" srcId="{383F9183-12E1-4DAC-A06A-E85A902AD863}" destId="{5E77859E-C8F9-4133-BEEA-B2418630C2B7}" srcOrd="5" destOrd="0" presId="urn:microsoft.com/office/officeart/2005/8/layout/default"/>
    <dgm:cxn modelId="{872B8D19-0F33-41B3-A60C-C0628E662A9C}" type="presParOf" srcId="{383F9183-12E1-4DAC-A06A-E85A902AD863}" destId="{9AC69232-4E0B-4EBA-A1BD-57025BA79FD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69AB4-0352-4F36-A2D4-4C1BAF46EFF1}">
      <dsp:nvSpPr>
        <dsp:cNvPr id="0" name=""/>
        <dsp:cNvSpPr/>
      </dsp:nvSpPr>
      <dsp:spPr>
        <a:xfrm>
          <a:off x="47148" y="1691"/>
          <a:ext cx="3113782" cy="1868269"/>
        </a:xfrm>
        <a:prstGeom prst="rect">
          <a:avLst/>
        </a:prstGeom>
        <a:blipFill rotWithShape="0">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Belief</a:t>
          </a:r>
          <a:endParaRPr lang="en-US" sz="3800" kern="1200" dirty="0"/>
        </a:p>
      </dsp:txBody>
      <dsp:txXfrm>
        <a:off x="47148" y="1691"/>
        <a:ext cx="3113782" cy="1868269"/>
      </dsp:txXfrm>
    </dsp:sp>
    <dsp:sp modelId="{74EEC349-5A4A-4C88-B145-E4BFB02BDE10}">
      <dsp:nvSpPr>
        <dsp:cNvPr id="0" name=""/>
        <dsp:cNvSpPr/>
      </dsp:nvSpPr>
      <dsp:spPr>
        <a:xfrm>
          <a:off x="3472308" y="1691"/>
          <a:ext cx="3113782" cy="1868269"/>
        </a:xfrm>
        <a:prstGeom prst="rect">
          <a:avLst/>
        </a:prstGeom>
        <a:blipFill rotWithShape="0">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Relationship</a:t>
          </a:r>
          <a:endParaRPr lang="en-US" sz="3800" kern="1200" dirty="0"/>
        </a:p>
      </dsp:txBody>
      <dsp:txXfrm>
        <a:off x="3472308" y="1691"/>
        <a:ext cx="3113782" cy="1868269"/>
      </dsp:txXfrm>
    </dsp:sp>
    <dsp:sp modelId="{19091E57-F4B8-41E1-9859-033FCE99898F}">
      <dsp:nvSpPr>
        <dsp:cNvPr id="0" name=""/>
        <dsp:cNvSpPr/>
      </dsp:nvSpPr>
      <dsp:spPr>
        <a:xfrm>
          <a:off x="6897469" y="1691"/>
          <a:ext cx="3113782" cy="1868269"/>
        </a:xfrm>
        <a:prstGeom prst="rect">
          <a:avLst/>
        </a:prstGeom>
        <a:blipFill rotWithShape="0">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Conviction</a:t>
          </a:r>
          <a:endParaRPr lang="en-US" sz="3800" kern="1200" dirty="0"/>
        </a:p>
      </dsp:txBody>
      <dsp:txXfrm>
        <a:off x="6897469" y="1691"/>
        <a:ext cx="3113782" cy="1868269"/>
      </dsp:txXfrm>
    </dsp:sp>
    <dsp:sp modelId="{9AC69232-4E0B-4EBA-A1BD-57025BA79FD0}">
      <dsp:nvSpPr>
        <dsp:cNvPr id="0" name=""/>
        <dsp:cNvSpPr/>
      </dsp:nvSpPr>
      <dsp:spPr>
        <a:xfrm>
          <a:off x="3472308" y="2181339"/>
          <a:ext cx="3113782" cy="1868269"/>
        </a:xfrm>
        <a:prstGeom prst="rect">
          <a:avLst/>
        </a:prstGeom>
        <a:blipFill rotWithShape="0">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Mystery</a:t>
          </a:r>
          <a:endParaRPr lang="en-US" sz="3800" kern="1200" dirty="0"/>
        </a:p>
      </dsp:txBody>
      <dsp:txXfrm>
        <a:off x="3472308" y="2181339"/>
        <a:ext cx="3113782" cy="186826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6FBB47-6DD6-428A-A4D0-DB55BDC81808}" type="datetimeFigureOut">
              <a:rPr lang="en-US" smtClean="0"/>
              <a:t>5/18/2020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7F1B35-CBC6-467E-8DB7-20A52A873BB6}" type="slidenum">
              <a:rPr lang="en-US" smtClean="0"/>
              <a:t>‹#›</a:t>
            </a:fld>
            <a:endParaRPr lang="en-US"/>
          </a:p>
        </p:txBody>
      </p:sp>
    </p:spTree>
    <p:extLst>
      <p:ext uri="{BB962C8B-B14F-4D97-AF65-F5344CB8AC3E}">
        <p14:creationId xmlns:p14="http://schemas.microsoft.com/office/powerpoint/2010/main" val="726441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end of section bullets, ask the question “What does this look like?” (i.e.</a:t>
            </a:r>
            <a:r>
              <a:rPr lang="en-US" baseline="0" dirty="0" smtClean="0"/>
              <a:t> Read my bible, hear &amp; examine preaching, attend study, etc.”</a:t>
            </a:r>
            <a:endParaRPr lang="en-US" dirty="0"/>
          </a:p>
        </p:txBody>
      </p:sp>
      <p:sp>
        <p:nvSpPr>
          <p:cNvPr id="4" name="Slide Number Placeholder 3"/>
          <p:cNvSpPr>
            <a:spLocks noGrp="1"/>
          </p:cNvSpPr>
          <p:nvPr>
            <p:ph type="sldNum" sz="quarter" idx="10"/>
          </p:nvPr>
        </p:nvSpPr>
        <p:spPr/>
        <p:txBody>
          <a:bodyPr/>
          <a:lstStyle/>
          <a:p>
            <a:fld id="{B47F1B35-CBC6-467E-8DB7-20A52A873BB6}" type="slidenum">
              <a:rPr lang="en-US" smtClean="0"/>
              <a:t>5</a:t>
            </a:fld>
            <a:endParaRPr lang="en-US"/>
          </a:p>
        </p:txBody>
      </p:sp>
    </p:spTree>
    <p:extLst>
      <p:ext uri="{BB962C8B-B14F-4D97-AF65-F5344CB8AC3E}">
        <p14:creationId xmlns:p14="http://schemas.microsoft.com/office/powerpoint/2010/main" val="1748997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would you say you are today in this journey? (Return to slide 4)</a:t>
            </a:r>
            <a:endParaRPr lang="en-US" dirty="0"/>
          </a:p>
        </p:txBody>
      </p:sp>
      <p:sp>
        <p:nvSpPr>
          <p:cNvPr id="4" name="Slide Number Placeholder 3"/>
          <p:cNvSpPr>
            <a:spLocks noGrp="1"/>
          </p:cNvSpPr>
          <p:nvPr>
            <p:ph type="sldNum" sz="quarter" idx="10"/>
          </p:nvPr>
        </p:nvSpPr>
        <p:spPr/>
        <p:txBody>
          <a:bodyPr/>
          <a:lstStyle/>
          <a:p>
            <a:fld id="{B47F1B35-CBC6-467E-8DB7-20A52A873BB6}" type="slidenum">
              <a:rPr lang="en-US" smtClean="0"/>
              <a:t>10</a:t>
            </a:fld>
            <a:endParaRPr lang="en-US"/>
          </a:p>
        </p:txBody>
      </p:sp>
    </p:spTree>
    <p:extLst>
      <p:ext uri="{BB962C8B-B14F-4D97-AF65-F5344CB8AC3E}">
        <p14:creationId xmlns:p14="http://schemas.microsoft.com/office/powerpoint/2010/main" val="252519636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5/18/2020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5/18/2020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5/18/2020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5/18/2020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5/18/2020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5/18/2020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5/18/2020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hyperlink" Target="https://www.biblegateway.com/passage/?search=Luke%202:52&amp;version=KJV"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www.biblegateway.com/passage/?search=Luke%202:52&amp;version=KJV"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audible.com/pd/Sacred-Pathways-Audiobook/B002V8MU6G?source_code=GPAGBSH0508140001&amp;ipRedirectOverride=true&amp;ds_rl=1258208&amp;ds_rl=1260658&amp;ds_rl=1262685&amp;gclid=EAIaIQobChMIhNSjluS-6QIV5YNbCh3n1QcmEAQYBiABEgJKZfD_BwE&amp;gclsrc=aw.ds"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play.google.com/store/books/details?id=gMLWDwAAQBAJ&amp;gl=us&amp;hl=en-US&amp;source=productsearch&amp;utm_source=HA_Desktop_US&amp;utm_medium=SEM&amp;utm_campaign=PLA&amp;pcampaignid=MKTAD0930BO1&amp;gclid=EAIaIQobChMIhNSjluS-6QIV5YNbCh3n1QcmEAQYAyABEgIvgfD_BwE&amp;gclsrc=aw.ds"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Following </a:t>
            </a:r>
            <a:r>
              <a:rPr lang="en-US" dirty="0" err="1" smtClean="0"/>
              <a:t>christ</a:t>
            </a:r>
            <a:endParaRPr lang="en-US" dirty="0"/>
          </a:p>
        </p:txBody>
      </p:sp>
      <p:sp>
        <p:nvSpPr>
          <p:cNvPr id="3" name="Subtitle 2"/>
          <p:cNvSpPr>
            <a:spLocks noGrp="1"/>
          </p:cNvSpPr>
          <p:nvPr>
            <p:ph type="subTitle" idx="1"/>
          </p:nvPr>
        </p:nvSpPr>
        <p:spPr>
          <a:xfrm>
            <a:off x="1069848" y="4389120"/>
            <a:ext cx="8438294" cy="474193"/>
          </a:xfrm>
        </p:spPr>
        <p:txBody>
          <a:bodyPr/>
          <a:lstStyle/>
          <a:p>
            <a:r>
              <a:rPr lang="en-US" dirty="0" smtClean="0"/>
              <a:t>Learn   .    Believe   .    Experience   .    Become.    Do   .    Share</a:t>
            </a:r>
            <a:endParaRPr lang="en-US" dirty="0"/>
          </a:p>
        </p:txBody>
      </p:sp>
    </p:spTree>
    <p:extLst>
      <p:ext uri="{BB962C8B-B14F-4D97-AF65-F5344CB8AC3E}">
        <p14:creationId xmlns:p14="http://schemas.microsoft.com/office/powerpoint/2010/main" val="997978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Fully devoted follower</a:t>
            </a:r>
            <a:endParaRPr lang="en-US" dirty="0"/>
          </a:p>
        </p:txBody>
      </p:sp>
      <p:sp>
        <p:nvSpPr>
          <p:cNvPr id="3" name="Text Placeholder 2"/>
          <p:cNvSpPr>
            <a:spLocks noGrp="1"/>
          </p:cNvSpPr>
          <p:nvPr>
            <p:ph type="body" idx="1"/>
          </p:nvPr>
        </p:nvSpPr>
        <p:spPr>
          <a:xfrm>
            <a:off x="4244922" y="4972348"/>
            <a:ext cx="5125572" cy="434539"/>
          </a:xfrm>
        </p:spPr>
        <p:txBody>
          <a:bodyPr>
            <a:normAutofit/>
          </a:bodyPr>
          <a:lstStyle/>
          <a:p>
            <a:r>
              <a:rPr lang="en-US" sz="1800" dirty="0" smtClean="0"/>
              <a:t>Youthworker.com | Larry Lindquist (May 2020)</a:t>
            </a:r>
            <a:endParaRPr lang="en-US" sz="1800" dirty="0"/>
          </a:p>
        </p:txBody>
      </p:sp>
    </p:spTree>
    <p:extLst>
      <p:ext uri="{BB962C8B-B14F-4D97-AF65-F5344CB8AC3E}">
        <p14:creationId xmlns:p14="http://schemas.microsoft.com/office/powerpoint/2010/main" val="2720200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5774" y="453154"/>
            <a:ext cx="9281160" cy="4482988"/>
          </a:xfrm>
        </p:spPr>
        <p:txBody>
          <a:bodyPr/>
          <a:lstStyle/>
          <a:p>
            <a:r>
              <a:rPr lang="en-US" u="sng" dirty="0" smtClean="0"/>
              <a:t>followership</a:t>
            </a:r>
            <a:r>
              <a:rPr lang="en-US" dirty="0" smtClean="0"/>
              <a:t/>
            </a:r>
            <a:br>
              <a:rPr lang="en-US" dirty="0" smtClean="0"/>
            </a:br>
            <a:r>
              <a:rPr lang="en-US" dirty="0" smtClean="0"/>
              <a:t/>
            </a:r>
            <a:br>
              <a:rPr lang="en-US" dirty="0" smtClean="0"/>
            </a:br>
            <a:r>
              <a:rPr lang="en-US" dirty="0" smtClean="0"/>
              <a:t>if you do it, you don’t need a definition.</a:t>
            </a:r>
            <a:endParaRPr lang="en-US" dirty="0"/>
          </a:p>
        </p:txBody>
      </p:sp>
      <p:sp>
        <p:nvSpPr>
          <p:cNvPr id="3" name="Text Placeholder 2"/>
          <p:cNvSpPr>
            <a:spLocks noGrp="1"/>
          </p:cNvSpPr>
          <p:nvPr>
            <p:ph type="body" idx="1"/>
          </p:nvPr>
        </p:nvSpPr>
        <p:spPr/>
        <p:txBody>
          <a:bodyPr>
            <a:normAutofit/>
          </a:bodyPr>
          <a:lstStyle/>
          <a:p>
            <a:r>
              <a:rPr lang="en-US" sz="3200" dirty="0" smtClean="0"/>
              <a:t>But if you don’t do it… no definition will help.</a:t>
            </a:r>
            <a:endParaRPr lang="en-US" sz="3200" dirty="0"/>
          </a:p>
        </p:txBody>
      </p:sp>
    </p:spTree>
    <p:extLst>
      <p:ext uri="{BB962C8B-B14F-4D97-AF65-F5344CB8AC3E}">
        <p14:creationId xmlns:p14="http://schemas.microsoft.com/office/powerpoint/2010/main" val="3403659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clrChange>
              <a:clrFrom>
                <a:srgbClr val="CBAD86"/>
              </a:clrFrom>
              <a:clrTo>
                <a:srgbClr val="CBAD86">
                  <a:alpha val="0"/>
                </a:srgbClr>
              </a:clrTo>
            </a:clrChange>
            <a:lum bright="70000" contrast="-70000"/>
            <a:extLst>
              <a:ext uri="{28A0092B-C50C-407E-A947-70E740481C1C}">
                <a14:useLocalDpi xmlns:a14="http://schemas.microsoft.com/office/drawing/2010/main" val="0"/>
              </a:ext>
            </a:extLst>
          </a:blip>
          <a:stretch>
            <a:fillRect/>
          </a:stretch>
        </p:blipFill>
        <p:spPr>
          <a:xfrm>
            <a:off x="4227921" y="1423212"/>
            <a:ext cx="3050704" cy="3705309"/>
          </a:xfrm>
          <a:prstGeom prst="rect">
            <a:avLst/>
          </a:prstGeom>
        </p:spPr>
      </p:pic>
      <p:sp>
        <p:nvSpPr>
          <p:cNvPr id="2" name="Title 1"/>
          <p:cNvSpPr>
            <a:spLocks noGrp="1"/>
          </p:cNvSpPr>
          <p:nvPr>
            <p:ph type="title"/>
          </p:nvPr>
        </p:nvSpPr>
        <p:spPr>
          <a:xfrm>
            <a:off x="1069848" y="174531"/>
            <a:ext cx="10058400" cy="1609344"/>
          </a:xfrm>
        </p:spPr>
        <p:txBody>
          <a:bodyPr/>
          <a:lstStyle/>
          <a:p>
            <a:r>
              <a:rPr lang="en-US" dirty="0" smtClean="0"/>
              <a:t>Following means growing up &amp; out</a:t>
            </a:r>
            <a:endParaRPr lang="en-US" dirty="0"/>
          </a:p>
        </p:txBody>
      </p:sp>
      <p:sp>
        <p:nvSpPr>
          <p:cNvPr id="3" name="Content Placeholder 2"/>
          <p:cNvSpPr>
            <a:spLocks noGrp="1"/>
          </p:cNvSpPr>
          <p:nvPr>
            <p:ph sz="half" idx="1"/>
          </p:nvPr>
        </p:nvSpPr>
        <p:spPr>
          <a:xfrm>
            <a:off x="1069848" y="3212326"/>
            <a:ext cx="4754880" cy="1916195"/>
          </a:xfrm>
        </p:spPr>
        <p:txBody>
          <a:bodyPr>
            <a:normAutofit/>
          </a:bodyPr>
          <a:lstStyle/>
          <a:p>
            <a:r>
              <a:rPr lang="en-US" sz="2400" dirty="0" smtClean="0"/>
              <a:t>Vertically</a:t>
            </a:r>
          </a:p>
          <a:p>
            <a:r>
              <a:rPr lang="en-US" sz="2400" dirty="0" smtClean="0"/>
              <a:t>Be Reconciled to CHRIST</a:t>
            </a:r>
          </a:p>
          <a:p>
            <a:r>
              <a:rPr lang="en-US" sz="2400" dirty="0" smtClean="0"/>
              <a:t>Jesus grew in favor with God</a:t>
            </a:r>
          </a:p>
          <a:p>
            <a:r>
              <a:rPr lang="en-US" sz="2400" dirty="0" smtClean="0"/>
              <a:t>Romans 5:10</a:t>
            </a:r>
            <a:endParaRPr lang="en-US" sz="2400" dirty="0"/>
          </a:p>
        </p:txBody>
      </p:sp>
      <p:sp>
        <p:nvSpPr>
          <p:cNvPr id="4" name="Content Placeholder 3"/>
          <p:cNvSpPr>
            <a:spLocks noGrp="1"/>
          </p:cNvSpPr>
          <p:nvPr>
            <p:ph sz="half" idx="2"/>
          </p:nvPr>
        </p:nvSpPr>
        <p:spPr>
          <a:xfrm>
            <a:off x="6364224" y="3212327"/>
            <a:ext cx="4754880" cy="1916194"/>
          </a:xfrm>
        </p:spPr>
        <p:txBody>
          <a:bodyPr>
            <a:normAutofit/>
          </a:bodyPr>
          <a:lstStyle/>
          <a:p>
            <a:r>
              <a:rPr lang="en-US" sz="2400" dirty="0" smtClean="0"/>
              <a:t>Horizontally</a:t>
            </a:r>
          </a:p>
          <a:p>
            <a:r>
              <a:rPr lang="en-US" sz="2400" dirty="0" smtClean="0"/>
              <a:t>Be Reconciled to PEOPLE</a:t>
            </a:r>
          </a:p>
          <a:p>
            <a:r>
              <a:rPr lang="en-US" sz="2400" dirty="0" smtClean="0"/>
              <a:t>Jesus grew in favor with man</a:t>
            </a:r>
          </a:p>
          <a:p>
            <a:r>
              <a:rPr lang="en-US" sz="2400" dirty="0" smtClean="0"/>
              <a:t>Matthew 5:24  &amp; 25:40</a:t>
            </a:r>
            <a:endParaRPr lang="en-US" sz="2400" dirty="0"/>
          </a:p>
        </p:txBody>
      </p:sp>
    </p:spTree>
    <p:extLst>
      <p:ext uri="{BB962C8B-B14F-4D97-AF65-F5344CB8AC3E}">
        <p14:creationId xmlns:p14="http://schemas.microsoft.com/office/powerpoint/2010/main" val="3214516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where discipleship comes in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9919604"/>
              </p:ext>
            </p:extLst>
          </p:nvPr>
        </p:nvGraphicFramePr>
        <p:xfrm>
          <a:off x="1069975" y="2120900"/>
          <a:ext cx="100584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4629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two tenants of discipleship </a:t>
            </a:r>
            <a:r>
              <a:rPr lang="en-US" dirty="0" smtClean="0">
                <a:hlinkClick r:id="rId3"/>
              </a:rPr>
              <a:t>Luke 2:52</a:t>
            </a:r>
            <a:endParaRPr lang="en-US" dirty="0"/>
          </a:p>
        </p:txBody>
      </p:sp>
      <p:sp>
        <p:nvSpPr>
          <p:cNvPr id="3" name="Text Placeholder 2"/>
          <p:cNvSpPr>
            <a:spLocks noGrp="1"/>
          </p:cNvSpPr>
          <p:nvPr>
            <p:ph type="body" idx="1"/>
          </p:nvPr>
        </p:nvSpPr>
        <p:spPr>
          <a:xfrm>
            <a:off x="1066800" y="2382209"/>
            <a:ext cx="1223176" cy="640080"/>
          </a:xfrm>
        </p:spPr>
        <p:txBody>
          <a:bodyPr/>
          <a:lstStyle/>
          <a:p>
            <a:r>
              <a:rPr lang="en-US" sz="2400" dirty="0" smtClean="0">
                <a:effectLst>
                  <a:outerShdw blurRad="38100" dist="38100" dir="2700000" algn="tl">
                    <a:srgbClr val="000000">
                      <a:alpha val="43137"/>
                    </a:srgbClr>
                  </a:outerShdw>
                </a:effectLst>
              </a:rPr>
              <a:t>Belief</a:t>
            </a:r>
            <a:endParaRPr lang="en-US" sz="2400" dirty="0">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1069848" y="3077153"/>
            <a:ext cx="4754880" cy="2870424"/>
          </a:xfrm>
        </p:spPr>
        <p:txBody>
          <a:bodyPr>
            <a:normAutofit/>
          </a:bodyPr>
          <a:lstStyle/>
          <a:p>
            <a:r>
              <a:rPr lang="en-US" dirty="0" smtClean="0"/>
              <a:t>“Ignorance on fire is a scary thing!”</a:t>
            </a:r>
          </a:p>
          <a:p>
            <a:r>
              <a:rPr lang="en-US" dirty="0" smtClean="0"/>
              <a:t>Romans 10:2 …(“have a zeal for God, but not according to knowledge.”)</a:t>
            </a:r>
          </a:p>
          <a:p>
            <a:r>
              <a:rPr lang="en-US" dirty="0" smtClean="0"/>
              <a:t>This is the intellectual dimension of discipleship – the LEARNING</a:t>
            </a:r>
          </a:p>
          <a:p>
            <a:r>
              <a:rPr lang="en-US" dirty="0" smtClean="0"/>
              <a:t>I KNOW the right things</a:t>
            </a:r>
          </a:p>
        </p:txBody>
      </p:sp>
      <p:sp>
        <p:nvSpPr>
          <p:cNvPr id="5" name="Text Placeholder 4"/>
          <p:cNvSpPr>
            <a:spLocks noGrp="1"/>
          </p:cNvSpPr>
          <p:nvPr>
            <p:ph type="body" sz="quarter" idx="3"/>
          </p:nvPr>
        </p:nvSpPr>
        <p:spPr>
          <a:xfrm>
            <a:off x="6364224" y="2382209"/>
            <a:ext cx="4754880" cy="640080"/>
          </a:xfrm>
        </p:spPr>
        <p:txBody>
          <a:bodyPr/>
          <a:lstStyle/>
          <a:p>
            <a:r>
              <a:rPr lang="en-US" sz="2400" dirty="0" smtClean="0">
                <a:effectLst>
                  <a:outerShdw blurRad="38100" dist="38100" dir="2700000" algn="tl">
                    <a:srgbClr val="000000">
                      <a:alpha val="43137"/>
                    </a:srgbClr>
                  </a:outerShdw>
                </a:effectLst>
              </a:rPr>
              <a:t>Relationship</a:t>
            </a:r>
            <a:endParaRPr lang="en-US" sz="2400" dirty="0">
              <a:effectLst>
                <a:outerShdw blurRad="38100" dist="38100" dir="2700000" algn="tl">
                  <a:srgbClr val="000000">
                    <a:alpha val="43137"/>
                  </a:srgbClr>
                </a:outerShdw>
              </a:effectLst>
            </a:endParaRPr>
          </a:p>
        </p:txBody>
      </p:sp>
      <p:sp>
        <p:nvSpPr>
          <p:cNvPr id="6" name="Content Placeholder 5"/>
          <p:cNvSpPr>
            <a:spLocks noGrp="1"/>
          </p:cNvSpPr>
          <p:nvPr>
            <p:ph sz="quarter" idx="4"/>
          </p:nvPr>
        </p:nvSpPr>
        <p:spPr>
          <a:xfrm>
            <a:off x="6364224" y="3077153"/>
            <a:ext cx="4754880" cy="3291840"/>
          </a:xfrm>
        </p:spPr>
        <p:txBody>
          <a:bodyPr/>
          <a:lstStyle/>
          <a:p>
            <a:r>
              <a:rPr lang="en-US" dirty="0" smtClean="0"/>
              <a:t>Accountability happens in the context of relationships.</a:t>
            </a:r>
          </a:p>
          <a:p>
            <a:r>
              <a:rPr lang="en-US" dirty="0" smtClean="0"/>
              <a:t>John 13:35 (… “they will know you by the love you have towards one another.”)</a:t>
            </a:r>
          </a:p>
          <a:p>
            <a:r>
              <a:rPr lang="en-US" dirty="0" smtClean="0"/>
              <a:t>Community is where knowledge is practiced and observed – the DOING</a:t>
            </a:r>
            <a:endParaRPr lang="en-US" dirty="0"/>
          </a:p>
          <a:p>
            <a:r>
              <a:rPr lang="en-US" dirty="0" smtClean="0"/>
              <a:t>I DO the right things</a:t>
            </a:r>
            <a:endParaRPr lang="en-US" dirty="0"/>
          </a:p>
        </p:txBody>
      </p:sp>
    </p:spTree>
    <p:extLst>
      <p:ext uri="{BB962C8B-B14F-4D97-AF65-F5344CB8AC3E}">
        <p14:creationId xmlns:p14="http://schemas.microsoft.com/office/powerpoint/2010/main" val="2440767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82702" y="2469678"/>
            <a:ext cx="4754880" cy="640080"/>
          </a:xfrm>
        </p:spPr>
        <p:txBody>
          <a:bodyPr/>
          <a:lstStyle/>
          <a:p>
            <a:r>
              <a:rPr lang="en-US" sz="2400" dirty="0" smtClean="0">
                <a:effectLst>
                  <a:outerShdw blurRad="38100" dist="38100" dir="2700000" algn="tl">
                    <a:srgbClr val="000000">
                      <a:alpha val="43137"/>
                    </a:srgbClr>
                  </a:outerShdw>
                </a:effectLst>
              </a:rPr>
              <a:t>Conviction</a:t>
            </a:r>
            <a:endParaRPr lang="en-US" sz="2400" dirty="0">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1085750" y="3164622"/>
            <a:ext cx="4754880" cy="2926077"/>
          </a:xfrm>
        </p:spPr>
        <p:txBody>
          <a:bodyPr/>
          <a:lstStyle/>
          <a:p>
            <a:r>
              <a:rPr lang="en-US" dirty="0" smtClean="0"/>
              <a:t>We don’t follow Christ out of duty, but out of passion</a:t>
            </a:r>
          </a:p>
          <a:p>
            <a:r>
              <a:rPr lang="en-US" dirty="0" smtClean="0"/>
              <a:t>2 Corinthians 5:14</a:t>
            </a:r>
          </a:p>
          <a:p>
            <a:r>
              <a:rPr lang="en-US" dirty="0" smtClean="0"/>
              <a:t>Passion and personal conviction drive our obedience</a:t>
            </a:r>
          </a:p>
          <a:p>
            <a:r>
              <a:rPr lang="en-US" dirty="0" smtClean="0"/>
              <a:t>My MOTIVES are pure. I have the right passion and conviction to motivate me</a:t>
            </a:r>
            <a:endParaRPr lang="en-US" dirty="0"/>
          </a:p>
        </p:txBody>
      </p:sp>
      <p:sp>
        <p:nvSpPr>
          <p:cNvPr id="5" name="Text Placeholder 4"/>
          <p:cNvSpPr>
            <a:spLocks noGrp="1"/>
          </p:cNvSpPr>
          <p:nvPr>
            <p:ph type="body" sz="quarter" idx="3"/>
          </p:nvPr>
        </p:nvSpPr>
        <p:spPr>
          <a:xfrm>
            <a:off x="6380126" y="2469678"/>
            <a:ext cx="4754880" cy="640080"/>
          </a:xfrm>
        </p:spPr>
        <p:txBody>
          <a:bodyPr/>
          <a:lstStyle/>
          <a:p>
            <a:r>
              <a:rPr lang="en-US" sz="2400" dirty="0" smtClean="0">
                <a:effectLst>
                  <a:outerShdw blurRad="38100" dist="38100" dir="2700000" algn="tl">
                    <a:srgbClr val="000000">
                      <a:alpha val="43137"/>
                    </a:srgbClr>
                  </a:outerShdw>
                </a:effectLst>
              </a:rPr>
              <a:t>Mystery</a:t>
            </a:r>
            <a:endParaRPr lang="en-US" sz="2400" dirty="0">
              <a:effectLst>
                <a:outerShdw blurRad="38100" dist="38100" dir="2700000" algn="tl">
                  <a:srgbClr val="000000">
                    <a:alpha val="43137"/>
                  </a:srgbClr>
                </a:outerShdw>
              </a:effectLst>
            </a:endParaRPr>
          </a:p>
        </p:txBody>
      </p:sp>
      <p:sp>
        <p:nvSpPr>
          <p:cNvPr id="6" name="Content Placeholder 5"/>
          <p:cNvSpPr>
            <a:spLocks noGrp="1"/>
          </p:cNvSpPr>
          <p:nvPr>
            <p:ph sz="quarter" idx="4"/>
          </p:nvPr>
        </p:nvSpPr>
        <p:spPr>
          <a:xfrm>
            <a:off x="6380126" y="3164621"/>
            <a:ext cx="4754880" cy="2743197"/>
          </a:xfrm>
        </p:spPr>
        <p:txBody>
          <a:bodyPr>
            <a:normAutofit lnSpcReduction="10000"/>
          </a:bodyPr>
          <a:lstStyle/>
          <a:p>
            <a:r>
              <a:rPr lang="en-US" dirty="0" smtClean="0"/>
              <a:t>The role of the HOLY SPIRIT</a:t>
            </a:r>
          </a:p>
          <a:p>
            <a:r>
              <a:rPr lang="en-US" dirty="0" smtClean="0"/>
              <a:t>We cannot order, manipulate or control this dimension</a:t>
            </a:r>
          </a:p>
          <a:p>
            <a:r>
              <a:rPr lang="en-US" dirty="0" smtClean="0"/>
              <a:t>“[We] plan, plant and water, but God gives the increase”</a:t>
            </a:r>
          </a:p>
          <a:p>
            <a:r>
              <a:rPr lang="en-US" dirty="0" smtClean="0"/>
              <a:t>1 Corinthians 3:6-7; 1 Thessalonians 5:23 – Growth (sanctification) is under God’s control and in His timing</a:t>
            </a:r>
          </a:p>
          <a:p>
            <a:endParaRPr lang="en-US" dirty="0"/>
          </a:p>
        </p:txBody>
      </p:sp>
      <p:sp>
        <p:nvSpPr>
          <p:cNvPr id="8" name="Title 1"/>
          <p:cNvSpPr>
            <a:spLocks noGrp="1"/>
          </p:cNvSpPr>
          <p:nvPr>
            <p:ph type="title"/>
          </p:nvPr>
        </p:nvSpPr>
        <p:spPr>
          <a:xfrm>
            <a:off x="1069848" y="484632"/>
            <a:ext cx="10058400" cy="1609344"/>
          </a:xfrm>
        </p:spPr>
        <p:txBody>
          <a:bodyPr>
            <a:normAutofit/>
          </a:bodyPr>
          <a:lstStyle/>
          <a:p>
            <a:r>
              <a:rPr lang="en-US" dirty="0" smtClean="0"/>
              <a:t>Last two tenants of discipleship</a:t>
            </a:r>
            <a:br>
              <a:rPr lang="en-US" dirty="0" smtClean="0"/>
            </a:br>
            <a:r>
              <a:rPr lang="en-US" dirty="0" smtClean="0">
                <a:hlinkClick r:id="rId2"/>
              </a:rPr>
              <a:t>Luke 2:52</a:t>
            </a:r>
            <a:endParaRPr lang="en-US" dirty="0"/>
          </a:p>
        </p:txBody>
      </p:sp>
    </p:spTree>
    <p:extLst>
      <p:ext uri="{BB962C8B-B14F-4D97-AF65-F5344CB8AC3E}">
        <p14:creationId xmlns:p14="http://schemas.microsoft.com/office/powerpoint/2010/main" val="2544486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Spiritual formation – how we grow</a:t>
            </a:r>
            <a:endParaRPr lang="en-US" dirty="0"/>
          </a:p>
        </p:txBody>
      </p:sp>
      <p:pic>
        <p:nvPicPr>
          <p:cNvPr id="4" name="Content Placeholder 3">
            <a:hlinkClick r:id="rId2"/>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58119" y="2193925"/>
            <a:ext cx="3978275" cy="3978275"/>
          </a:xfrm>
        </p:spPr>
      </p:pic>
      <p:sp>
        <p:nvSpPr>
          <p:cNvPr id="5" name="Content Placeholder 4"/>
          <p:cNvSpPr>
            <a:spLocks noGrp="1"/>
          </p:cNvSpPr>
          <p:nvPr>
            <p:ph sz="half" idx="2"/>
          </p:nvPr>
        </p:nvSpPr>
        <p:spPr/>
        <p:txBody>
          <a:bodyPr/>
          <a:lstStyle/>
          <a:p>
            <a:r>
              <a:rPr lang="en-US" dirty="0" smtClean="0"/>
              <a:t>The INTELLECT finds God in the pages of a book</a:t>
            </a:r>
          </a:p>
          <a:p>
            <a:r>
              <a:rPr lang="en-US" dirty="0" smtClean="0"/>
              <a:t>The NATURALIST grows closer to God at the edge of the ocean</a:t>
            </a:r>
          </a:p>
          <a:p>
            <a:r>
              <a:rPr lang="en-US" dirty="0" smtClean="0"/>
              <a:t>The ENTHUSIAST encounters God in full-throttle, unashamed worship</a:t>
            </a:r>
          </a:p>
          <a:p>
            <a:r>
              <a:rPr lang="en-US" dirty="0" smtClean="0"/>
              <a:t>The ASCETIC grows spiritually in places of quiet solitude</a:t>
            </a:r>
          </a:p>
          <a:p>
            <a:r>
              <a:rPr lang="en-US" b="1" dirty="0" smtClean="0"/>
              <a:t>ONE SIZE DOES NOT FIT ALL</a:t>
            </a:r>
            <a:endParaRPr lang="en-US" b="1" dirty="0"/>
          </a:p>
        </p:txBody>
      </p:sp>
    </p:spTree>
    <p:extLst>
      <p:ext uri="{BB962C8B-B14F-4D97-AF65-F5344CB8AC3E}">
        <p14:creationId xmlns:p14="http://schemas.microsoft.com/office/powerpoint/2010/main" val="1739956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Spiritual formation – how we grow</a:t>
            </a:r>
            <a:endParaRPr lang="en-US" dirty="0"/>
          </a:p>
        </p:txBody>
      </p:sp>
      <p:pic>
        <p:nvPicPr>
          <p:cNvPr id="4" name="Content Placeholder 3">
            <a:hlinkClick r:id="rId2"/>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160947" y="2193925"/>
            <a:ext cx="2572618" cy="3978275"/>
          </a:xfrm>
        </p:spPr>
      </p:pic>
      <p:sp>
        <p:nvSpPr>
          <p:cNvPr id="5" name="Content Placeholder 4"/>
          <p:cNvSpPr>
            <a:spLocks noGrp="1"/>
          </p:cNvSpPr>
          <p:nvPr>
            <p:ph sz="half" idx="2"/>
          </p:nvPr>
        </p:nvSpPr>
        <p:spPr/>
        <p:txBody>
          <a:bodyPr>
            <a:normAutofit/>
          </a:bodyPr>
          <a:lstStyle/>
          <a:p>
            <a:r>
              <a:rPr lang="en-US" dirty="0" smtClean="0"/>
              <a:t>PAUL was theologically sound and well-trained in biblical instruction</a:t>
            </a:r>
          </a:p>
          <a:p>
            <a:r>
              <a:rPr lang="en-US" dirty="0" smtClean="0"/>
              <a:t>THOMAS needed to see, touch and speak with God</a:t>
            </a:r>
          </a:p>
          <a:p>
            <a:r>
              <a:rPr lang="en-US" dirty="0" smtClean="0"/>
              <a:t>PETER had a short fuse; Jesus had to repeat things to him often. He wept deeply when he realized his wrongs and he was eventually martyred. He grew most deeply when he was passionately engaged with Christ.</a:t>
            </a:r>
          </a:p>
          <a:p>
            <a:r>
              <a:rPr lang="en-US" b="1" dirty="0" smtClean="0"/>
              <a:t>WE ALL GROW DIFFERENTLY</a:t>
            </a:r>
            <a:endParaRPr lang="en-US" b="1" dirty="0"/>
          </a:p>
        </p:txBody>
      </p:sp>
    </p:spTree>
    <p:extLst>
      <p:ext uri="{BB962C8B-B14F-4D97-AF65-F5344CB8AC3E}">
        <p14:creationId xmlns:p14="http://schemas.microsoft.com/office/powerpoint/2010/main" val="3113650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it cost me?</a:t>
            </a:r>
            <a:endParaRPr lang="en-US" dirty="0"/>
          </a:p>
        </p:txBody>
      </p:sp>
      <p:sp>
        <p:nvSpPr>
          <p:cNvPr id="3" name="Content Placeholder 2"/>
          <p:cNvSpPr>
            <a:spLocks noGrp="1"/>
          </p:cNvSpPr>
          <p:nvPr>
            <p:ph sz="half" idx="1"/>
          </p:nvPr>
        </p:nvSpPr>
        <p:spPr>
          <a:xfrm>
            <a:off x="1069848" y="2194560"/>
            <a:ext cx="4754880" cy="3776870"/>
          </a:xfrm>
        </p:spPr>
        <p:txBody>
          <a:bodyPr>
            <a:normAutofit/>
          </a:bodyPr>
          <a:lstStyle/>
          <a:p>
            <a:pPr>
              <a:lnSpc>
                <a:spcPct val="100000"/>
              </a:lnSpc>
              <a:spcAft>
                <a:spcPts val="1200"/>
              </a:spcAft>
            </a:pPr>
            <a:r>
              <a:rPr lang="en-US" dirty="0"/>
              <a:t>“Thy Kingdom Come” means “</a:t>
            </a:r>
            <a:r>
              <a:rPr lang="en-US" dirty="0" smtClean="0"/>
              <a:t>My Kingdom Goes”</a:t>
            </a:r>
            <a:endParaRPr lang="en-US" dirty="0"/>
          </a:p>
          <a:p>
            <a:pPr>
              <a:lnSpc>
                <a:spcPct val="100000"/>
              </a:lnSpc>
              <a:spcAft>
                <a:spcPts val="1200"/>
              </a:spcAft>
            </a:pPr>
            <a:r>
              <a:rPr lang="en-US" dirty="0" smtClean="0"/>
              <a:t>Luke 14:26-27 &amp; 14:33</a:t>
            </a:r>
          </a:p>
          <a:p>
            <a:pPr>
              <a:lnSpc>
                <a:spcPct val="100000"/>
              </a:lnSpc>
              <a:spcAft>
                <a:spcPts val="1200"/>
              </a:spcAft>
            </a:pPr>
            <a:r>
              <a:rPr lang="en-US" dirty="0" smtClean="0"/>
              <a:t>We deny our agenda and comfort and accept the greater life that God has planned for us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03235" y="1653276"/>
            <a:ext cx="4653686" cy="4318154"/>
          </a:xfrm>
        </p:spPr>
      </p:pic>
    </p:spTree>
    <p:extLst>
      <p:ext uri="{BB962C8B-B14F-4D97-AF65-F5344CB8AC3E}">
        <p14:creationId xmlns:p14="http://schemas.microsoft.com/office/powerpoint/2010/main" val="31834292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190</TotalTime>
  <Words>477</Words>
  <Application>Microsoft Office PowerPoint</Application>
  <PresentationFormat>Widescreen</PresentationFormat>
  <Paragraphs>61</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Rockwell</vt:lpstr>
      <vt:lpstr>Rockwell Condensed</vt:lpstr>
      <vt:lpstr>Wingdings</vt:lpstr>
      <vt:lpstr>Wood Type</vt:lpstr>
      <vt:lpstr>Following christ</vt:lpstr>
      <vt:lpstr>followership  if you do it, you don’t need a definition.</vt:lpstr>
      <vt:lpstr>Following means growing up &amp; out</vt:lpstr>
      <vt:lpstr>This is where discipleship comes in</vt:lpstr>
      <vt:lpstr>First two tenants of discipleship Luke 2:52</vt:lpstr>
      <vt:lpstr>Last two tenants of discipleship Luke 2:52</vt:lpstr>
      <vt:lpstr>Spiritual formation – how we grow</vt:lpstr>
      <vt:lpstr>Spiritual formation – how we grow</vt:lpstr>
      <vt:lpstr>What will it cost me?</vt:lpstr>
      <vt:lpstr>Fully devoted follower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discipleship</dc:title>
  <dc:creator>Carl Parris</dc:creator>
  <cp:lastModifiedBy>Carl Parris</cp:lastModifiedBy>
  <cp:revision>18</cp:revision>
  <dcterms:created xsi:type="dcterms:W3CDTF">2020-05-18T23:06:19Z</dcterms:created>
  <dcterms:modified xsi:type="dcterms:W3CDTF">2020-05-19T02:16:50Z</dcterms:modified>
</cp:coreProperties>
</file>